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82" r:id="rId3"/>
    <p:sldId id="295" r:id="rId4"/>
    <p:sldId id="285" r:id="rId5"/>
    <p:sldId id="280" r:id="rId6"/>
    <p:sldId id="297" r:id="rId7"/>
    <p:sldId id="307" r:id="rId8"/>
    <p:sldId id="290" r:id="rId9"/>
    <p:sldId id="301" r:id="rId10"/>
    <p:sldId id="286" r:id="rId11"/>
    <p:sldId id="291" r:id="rId12"/>
    <p:sldId id="294" r:id="rId13"/>
    <p:sldId id="302" r:id="rId14"/>
    <p:sldId id="303" r:id="rId15"/>
    <p:sldId id="306" r:id="rId16"/>
    <p:sldId id="289" r:id="rId17"/>
    <p:sldId id="304" r:id="rId18"/>
    <p:sldId id="298" r:id="rId19"/>
    <p:sldId id="296" r:id="rId20"/>
    <p:sldId id="29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5" autoAdjust="0"/>
    <p:restoredTop sz="86311" autoAdjust="0"/>
  </p:normalViewPr>
  <p:slideViewPr>
    <p:cSldViewPr>
      <p:cViewPr varScale="1">
        <p:scale>
          <a:sx n="51" d="100"/>
          <a:sy n="51" d="100"/>
        </p:scale>
        <p:origin x="-77" y="-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114" name="Rectangle 18"/>
              <p:cNvSpPr>
                <a:spLocks noChangeArrowheads="1"/>
              </p:cNvSpPr>
              <p:nvPr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Rectangle 38"/>
              <p:cNvSpPr>
                <a:spLocks noChangeArrowheads="1"/>
              </p:cNvSpPr>
              <p:nvPr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Rectangle 40"/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Rectangle 41"/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Rectangle 42"/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Rectangle 44"/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Rectangle 45"/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Rectangle 46"/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Rectangle 47"/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Rectangle 48"/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Rectangle 49"/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Rectangle 50"/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Rectangle 51"/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Rectangle 52"/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Rectangle 53"/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Rectangle 54"/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Rectangle 55"/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Rectangle 56"/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Rectangle 57"/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Rectangle 58"/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Rectangle 59"/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Rectangle 60"/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Rectangle 61"/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Rectangle 62"/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Rectangle 63"/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Rectangle 64"/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Rectangle 65"/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Rectangle 66"/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Rectangle 67"/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Rectangle 68"/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Rectangle 69"/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Rectangle 70"/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Rectangle 71"/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Rectangle 72"/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Rectangle 73"/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Rectangle 74"/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Rectangle 75"/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Rectangle 76"/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3" name="Rectangle 77"/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4" name="Rectangle 78"/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Rectangle 79"/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Rectangle 80"/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Freeform 81"/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Rectangle 82"/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9" name="Rectangle 83"/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0" name="Rectangle 84"/>
              <p:cNvSpPr>
                <a:spLocks noChangeArrowheads="1"/>
              </p:cNvSpPr>
              <p:nvPr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Rectangle 85"/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2" name="Rectangle 86"/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1" name="Rectangle 135"/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2" name="Rectangle 136"/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3" name="Rectangle 137"/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4" name="Freeform 138"/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Freeform 139"/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Freeform 140"/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Freeform 141"/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Freeform 142"/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Freeform 143"/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Freeform 144"/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" name="Freeform 145"/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" name="Freeform 146"/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" name="Rectangle 147"/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4" name="Rectangle 148"/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5" name="Freeform 149"/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Freeform 150"/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Freeform 151"/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4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25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5C5FFF5-E49F-4458-B0B5-9170FDA81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" grpId="0"/>
      <p:bldP spid="425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2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EDDEB-AE4A-410A-8BEC-FC0143FFD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A2213-33FA-4DC3-A1B5-2142D1D35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668B3-630F-4B36-9802-ED885EC1C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E7A1A-727A-4E6B-94AD-A065C70C9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B9BC8-42F9-4D48-96FB-856402B4B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A74AA-19DF-46A5-A674-18DDC09DB2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7D1F5-127B-4DAD-BC53-4409AF086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DF016-A4D5-4541-835D-49AB35B0E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F8B1F-5C84-4804-8C69-0A1E07043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82875-3CC3-4A30-8584-F6B3FFFD3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090" name="Rectangle 18"/>
              <p:cNvSpPr>
                <a:spLocks noChangeArrowheads="1"/>
              </p:cNvSpPr>
              <p:nvPr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Rectangle 34"/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Rectangle 38"/>
              <p:cNvSpPr>
                <a:spLocks noChangeArrowheads="1"/>
              </p:cNvSpPr>
              <p:nvPr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Rectangle 45"/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Rectangle 46"/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Rectangle 47"/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Rectangle 48"/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Rectangle 49"/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Rectangle 50"/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Rectangle 51"/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Rectangle 52"/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Rectangle 53"/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Rectangle 54"/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Rectangle 55"/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Rectangle 56"/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Rectangle 57"/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Rectangle 58"/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Rectangle 59"/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Rectangle 60"/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Rectangle 61"/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Rectangle 62"/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Rectangle 63"/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6" name="Rectangle 64"/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7" name="Rectangle 65"/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9" name="Rectangle 67"/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1" name="Rectangle 69"/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2" name="Rectangle 70"/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3" name="Rectangle 71"/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6" name="Rectangle 74"/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7" name="Rectangle 75"/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8" name="Rectangle 76"/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0" name="Rectangle 78"/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2" name="Rectangle 80"/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" name="Freeform 81"/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" name="Rectangle 82"/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Rectangle 85"/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Rectangle 86"/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9" name="Rectangle 87"/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0" name="Rectangle 88"/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1" name="Rectangle 89"/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2" name="Rectangle 90"/>
              <p:cNvSpPr>
                <a:spLocks noChangeArrowheads="1"/>
              </p:cNvSpPr>
              <p:nvPr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3" name="Rectangle 91"/>
              <p:cNvSpPr>
                <a:spLocks noChangeArrowheads="1"/>
              </p:cNvSpPr>
              <p:nvPr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4" name="Rectangle 92"/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Rectangle 93"/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8" name="Rectangle 96"/>
              <p:cNvSpPr>
                <a:spLocks noChangeArrowheads="1"/>
              </p:cNvSpPr>
              <p:nvPr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9" name="Rectangle 97"/>
              <p:cNvSpPr>
                <a:spLocks noChangeArrowheads="1"/>
              </p:cNvSpPr>
              <p:nvPr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0" name="Rectangle 98"/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1" name="Rectangle 99"/>
              <p:cNvSpPr>
                <a:spLocks noChangeArrowheads="1"/>
              </p:cNvSpPr>
              <p:nvPr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2" name="Rectangle 100"/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3" name="Rectangle 101"/>
              <p:cNvSpPr>
                <a:spLocks noChangeArrowheads="1"/>
              </p:cNvSpPr>
              <p:nvPr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" name="Rectangle 102"/>
              <p:cNvSpPr>
                <a:spLocks noChangeArrowheads="1"/>
              </p:cNvSpPr>
              <p:nvPr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" name="Rectangle 103"/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" name="Rectangle 104"/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" name="Rectangle 105"/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" name="Rectangle 106"/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" name="Rectangle 107"/>
              <p:cNvSpPr>
                <a:spLocks noChangeArrowheads="1"/>
              </p:cNvSpPr>
              <p:nvPr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Rectangle 108"/>
              <p:cNvSpPr>
                <a:spLocks noChangeArrowheads="1"/>
              </p:cNvSpPr>
              <p:nvPr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Rectangle 109"/>
              <p:cNvSpPr>
                <a:spLocks noChangeArrowheads="1"/>
              </p:cNvSpPr>
              <p:nvPr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" name="Rectangle 110"/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" name="Rectangle 111"/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" name="Rectangle 112"/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" name="Rectangle 113"/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8" name="Rectangle 116"/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" name="Rectangle 117"/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" name="Rectangle 118"/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2" name="Rectangle 120"/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Rectangle 121"/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4" name="Rectangle 122"/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" name="Rectangle 123"/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6" name="Rectangle 124"/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7" name="Rectangle 125"/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8" name="Rectangle 126"/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9" name="Rectangle 127"/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" name="Rectangle 129"/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" name="Rectangle 130"/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" name="Rectangle 131"/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" name="Rectangle 132"/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Rectangle 133"/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Rectangle 134"/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Rectangle 135"/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9" name="Rectangle 137"/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0" name="Freeform 138"/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Freeform 139"/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Freeform 140"/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Freeform 141"/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Freeform 142"/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Freeform 143"/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Freeform 144"/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Freeform 145"/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Freeform 146"/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Rectangle 147"/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0" name="Rectangle 148"/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1" name="Freeform 149"/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Freeform 150"/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Freeform 151"/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Oval 152"/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2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570EA223-B2ED-4966-B6AF-38A62FA968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2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" grpId="0"/>
      <p:bldP spid="322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2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22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22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22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2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}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68475"/>
            <a:ext cx="8839200" cy="1584325"/>
          </a:xfrm>
        </p:spPr>
        <p:txBody>
          <a:bodyPr/>
          <a:lstStyle/>
          <a:p>
            <a:r>
              <a:rPr lang="en-US" sz="4800" b="1" dirty="0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Aztec &amp; Inca Empires:</a:t>
            </a:r>
            <a:br>
              <a:rPr lang="en-US" sz="4800" b="1" dirty="0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800" b="1" dirty="0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Compared</a:t>
            </a:r>
            <a:endParaRPr lang="en-US" sz="3200" b="1" dirty="0">
              <a:solidFill>
                <a:srgbClr val="05040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Aztecs 1200s to 1520s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Inca 1430s to 1530s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WARRIORS</a:t>
            </a:r>
          </a:p>
        </p:txBody>
      </p:sp>
      <p:sp>
        <p:nvSpPr>
          <p:cNvPr id="5222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371600"/>
            <a:ext cx="4495800" cy="54864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z="3200" b="1" u="sng"/>
              <a:t>INCA</a:t>
            </a:r>
          </a:p>
          <a:p>
            <a:r>
              <a:rPr lang="en-US" sz="3200" b="1"/>
              <a:t>Primitive?</a:t>
            </a:r>
          </a:p>
          <a:p>
            <a:r>
              <a:rPr lang="en-US" sz="3200" b="1"/>
              <a:t>Purpose was to kill or take captives.</a:t>
            </a:r>
          </a:p>
          <a:p>
            <a:endParaRPr lang="en-US" sz="3200" b="1"/>
          </a:p>
          <a:p>
            <a:endParaRPr lang="en-US" sz="3200" b="1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4572000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2230" name="Picture 6" descr="inca_warri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295400"/>
            <a:ext cx="3700755" cy="533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550px-Aztecexpan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103813"/>
          </a:xfrm>
          <a:prstGeom prst="rect">
            <a:avLst/>
          </a:prstGeom>
          <a:noFill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AZTEC Empire – BASED on EXPANSION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inca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225"/>
            <a:ext cx="7620000" cy="6813550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267200" y="228600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50403"/>
                </a:solidFill>
              </a:rPr>
              <a:t>Inca Empire - Expansion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Running &amp; Controlling the Empire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z="3600" b="1" u="sng"/>
              <a:t>AZTEC &amp; INCA</a:t>
            </a:r>
          </a:p>
          <a:p>
            <a:r>
              <a:rPr lang="en-US" sz="3600" b="1"/>
              <a:t>Armies held the empire together.</a:t>
            </a:r>
          </a:p>
          <a:p>
            <a:endParaRPr lang="en-US" sz="3600" b="1"/>
          </a:p>
          <a:p>
            <a:r>
              <a:rPr lang="en-US" sz="3600" b="1"/>
              <a:t>Forced regions to pay tribute.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Government Control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71600"/>
            <a:ext cx="4495800" cy="54864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z="3200" b="1" u="sng"/>
              <a:t>AZTEC</a:t>
            </a:r>
          </a:p>
          <a:p>
            <a:r>
              <a:rPr lang="en-US" sz="3200" b="1"/>
              <a:t>Did not directly administer or control territories.</a:t>
            </a:r>
          </a:p>
        </p:txBody>
      </p:sp>
      <p:sp>
        <p:nvSpPr>
          <p:cNvPr id="7373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371600"/>
            <a:ext cx="4495800" cy="54864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z="3200" b="1" u="sng"/>
              <a:t>INCA</a:t>
            </a:r>
          </a:p>
          <a:p>
            <a:r>
              <a:rPr lang="en-US" sz="3200" b="1"/>
              <a:t>Divided conquered territory, each with a governor.</a:t>
            </a:r>
          </a:p>
          <a:p>
            <a:r>
              <a:rPr lang="en-US" sz="3200" b="1"/>
              <a:t>The government controlled building and irrigation projects, enlisted conquered people in the military.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4572000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Politics and Economics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71600"/>
            <a:ext cx="44958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en-US" sz="3200" b="1" u="sng" dirty="0"/>
              <a:t>AZTEC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Forced regions to pay tribute in “stuff.”</a:t>
            </a:r>
          </a:p>
        </p:txBody>
      </p:sp>
      <p:sp>
        <p:nvSpPr>
          <p:cNvPr id="8192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371600"/>
            <a:ext cx="4495800" cy="54864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z="3200" b="1" u="sng" dirty="0"/>
              <a:t>INCA</a:t>
            </a:r>
            <a:endParaRPr lang="en-US" sz="3200" b="1" dirty="0"/>
          </a:p>
          <a:p>
            <a:r>
              <a:rPr lang="en-US" sz="3200" b="1" dirty="0"/>
              <a:t>Forced regions to pay tribute in “</a:t>
            </a:r>
            <a:r>
              <a:rPr lang="en-US" sz="3200" b="1" dirty="0" err="1" smtClean="0"/>
              <a:t>labour</a:t>
            </a:r>
            <a:r>
              <a:rPr lang="en-US" sz="3200" b="1" dirty="0"/>
              <a:t>” (</a:t>
            </a:r>
            <a:r>
              <a:rPr lang="en-US" sz="3200" b="1" dirty="0" err="1"/>
              <a:t>mita</a:t>
            </a:r>
            <a:r>
              <a:rPr lang="en-US" sz="3200" b="1" dirty="0"/>
              <a:t>) on state lands and “stuff”.</a:t>
            </a:r>
          </a:p>
          <a:p>
            <a:pPr>
              <a:buFont typeface="Wingdings 3" pitchFamily="18" charset="2"/>
              <a:buNone/>
            </a:pPr>
            <a:r>
              <a:rPr lang="en-US" sz="3200" b="1" dirty="0"/>
              <a:t>Land was divided into lands for people, state, and sun.</a:t>
            </a:r>
          </a:p>
          <a:p>
            <a:endParaRPr lang="en-US" sz="3200" b="1" dirty="0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4572000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81924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Economics of the Aztecs &amp; Inca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/>
              <a:t>Agriculture based</a:t>
            </a:r>
          </a:p>
          <a:p>
            <a:endParaRPr lang="en-US" sz="3600" b="1"/>
          </a:p>
          <a:p>
            <a:r>
              <a:rPr lang="en-US" sz="3600" b="1"/>
              <a:t>No banking, money or credit system</a:t>
            </a:r>
          </a:p>
          <a:p>
            <a:endParaRPr lang="en-US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Economics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71600"/>
            <a:ext cx="4495800" cy="54864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z="3200" b="1" u="sng" dirty="0"/>
              <a:t>AZTEC</a:t>
            </a:r>
            <a:endParaRPr lang="en-US" sz="3200" b="1" dirty="0"/>
          </a:p>
          <a:p>
            <a:r>
              <a:rPr lang="en-US" sz="3200" b="1" dirty="0"/>
              <a:t>Tribute economy from outlying regions.</a:t>
            </a:r>
          </a:p>
          <a:p>
            <a:endParaRPr lang="en-US" sz="3200" b="1" dirty="0"/>
          </a:p>
          <a:p>
            <a:r>
              <a:rPr lang="en-US" sz="3200" b="1" dirty="0"/>
              <a:t>Free market trade was important – central markets were regulated.</a:t>
            </a:r>
          </a:p>
        </p:txBody>
      </p:sp>
      <p:sp>
        <p:nvSpPr>
          <p:cNvPr id="7475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371600"/>
            <a:ext cx="4495800" cy="54864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z="3200" b="1" u="sng"/>
              <a:t>INCA</a:t>
            </a:r>
          </a:p>
          <a:p>
            <a:r>
              <a:rPr lang="en-US" sz="3200" b="1"/>
              <a:t>Tribute economy.</a:t>
            </a:r>
          </a:p>
          <a:p>
            <a:endParaRPr lang="en-US" sz="3200" b="1"/>
          </a:p>
          <a:p>
            <a:r>
              <a:rPr lang="en-US" sz="3200" b="1"/>
              <a:t>The government redistributed most goods.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4572000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cgol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3725863"/>
          </a:xfrm>
          <a:prstGeom prst="rect">
            <a:avLst/>
          </a:prstGeom>
          <a:noFill/>
        </p:spPr>
      </p:pic>
      <p:pic>
        <p:nvPicPr>
          <p:cNvPr id="68615" name="Picture 7" descr="uccelli_machu_picchu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00438"/>
            <a:ext cx="5029200" cy="3357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Quetchua_musician_with_Inca_ruins_of_Pisac_in_background_Andes_Mts_Peru_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5791200" cy="4405313"/>
          </a:xfrm>
          <a:prstGeom prst="rect">
            <a:avLst/>
          </a:prstGeom>
          <a:noFill/>
        </p:spPr>
      </p:pic>
      <p:pic>
        <p:nvPicPr>
          <p:cNvPr id="66569" name="Picture 9" descr="chinam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-228600"/>
            <a:ext cx="5257800" cy="3725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Aztec &amp; Inca Empires</a:t>
            </a:r>
            <a:endParaRPr lang="en-US" sz="2400" b="1" u="sng" dirty="0">
              <a:solidFill>
                <a:srgbClr val="05040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Were both based on earlier civilizations and cultures.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Were originally clan based.</a:t>
            </a:r>
          </a:p>
        </p:txBody>
      </p:sp>
      <p:pic>
        <p:nvPicPr>
          <p:cNvPr id="41991" name="Picture 7" descr="no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0" y="1524000"/>
            <a:ext cx="3968750" cy="510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3600" cy="3924300"/>
          </a:xfrm>
          <a:prstGeom prst="rect">
            <a:avLst/>
          </a:prstGeom>
          <a:noFill/>
        </p:spPr>
      </p:pic>
      <p:pic>
        <p:nvPicPr>
          <p:cNvPr id="69639" name="Picture 7" descr="350px-CuscoPiedra12ang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3333750" cy="2257425"/>
          </a:xfrm>
          <a:prstGeom prst="rect">
            <a:avLst/>
          </a:prstGeom>
          <a:noFill/>
        </p:spPr>
      </p:pic>
      <p:pic>
        <p:nvPicPr>
          <p:cNvPr id="69641" name="Picture 9" descr="artisan-quar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336925"/>
            <a:ext cx="5181600" cy="3521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Aztec &amp; Inca Empires</a:t>
            </a:r>
            <a:endParaRPr lang="en-US" sz="2400" b="1" u="sng" dirty="0">
              <a:solidFill>
                <a:srgbClr val="05040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Were based on managing resources, goods, and people in an economy </a:t>
            </a:r>
            <a:r>
              <a:rPr lang="en-US" b="1" dirty="0" err="1" smtClean="0">
                <a:solidFill>
                  <a:schemeClr val="accent1"/>
                </a:solidFill>
              </a:rPr>
              <a:t>centred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on intensive agriculture</a:t>
            </a:r>
            <a:r>
              <a:rPr lang="en-US" b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Were based on the conquest of other groups and the extraction of some form of tribute.</a:t>
            </a:r>
          </a:p>
        </p:txBody>
      </p:sp>
      <p:pic>
        <p:nvPicPr>
          <p:cNvPr id="64517" name="Picture 5" descr="aztec_calen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540750" cy="1143000"/>
          </a:xfrm>
        </p:spPr>
        <p:txBody>
          <a:bodyPr/>
          <a:lstStyle/>
          <a:p>
            <a:r>
              <a:rPr lang="en-US" sz="4000" b="1" u="sng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Politics of the Aztec and Inca</a:t>
            </a:r>
            <a:endParaRPr lang="en-US" sz="2400" b="1" u="sng">
              <a:solidFill>
                <a:srgbClr val="05040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828800"/>
            <a:ext cx="8540750" cy="4575175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Conquered local rulers were allowed some freedom to rule their territories in their own way if loyalty and </a:t>
            </a:r>
            <a:r>
              <a:rPr lang="en-US" b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tribute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continued.</a:t>
            </a:r>
          </a:p>
          <a:p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Sons of conquered groups were brought to the capital for “education.”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RULERS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1203" y="1540239"/>
            <a:ext cx="4495800" cy="4953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en-US" sz="3200" b="1" u="sng" dirty="0">
                <a:solidFill>
                  <a:schemeClr val="accent1"/>
                </a:solidFill>
                <a:effectLst/>
              </a:rPr>
              <a:t>AZTEC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1"/>
                </a:solidFill>
                <a:effectLst/>
              </a:rPr>
              <a:t>Ruled by warrior-kings seen as divine</a:t>
            </a: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1"/>
                </a:solidFill>
                <a:effectLst/>
              </a:rPr>
              <a:t>Absolute power of ruler-like other emperors in history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4572000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9943" name="Picture 7" descr="montezuma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643313" cy="4638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RULERS</a:t>
            </a:r>
          </a:p>
        </p:txBody>
      </p:sp>
      <p:sp>
        <p:nvSpPr>
          <p:cNvPr id="6758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524000"/>
            <a:ext cx="4495800" cy="54864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z="3200" b="1" u="sng" dirty="0"/>
              <a:t>INCA  </a:t>
            </a:r>
          </a:p>
          <a:p>
            <a:r>
              <a:rPr lang="en-US" sz="3200" b="1" dirty="0"/>
              <a:t>Ruled by theocracy– sun-god king whose reign continued</a:t>
            </a:r>
          </a:p>
          <a:p>
            <a:r>
              <a:rPr lang="en-US" sz="3200" b="1" dirty="0"/>
              <a:t>Mummification</a:t>
            </a:r>
          </a:p>
          <a:p>
            <a:endParaRPr lang="en-US" sz="3200" b="1" dirty="0"/>
          </a:p>
          <a:p>
            <a:r>
              <a:rPr lang="en-US" sz="3200" b="1" dirty="0"/>
              <a:t>Absolute power of ruler-like other emperors in history</a:t>
            </a:r>
          </a:p>
          <a:p>
            <a:endParaRPr lang="en-US" sz="3200" b="1" dirty="0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4572000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7592" name="Picture 8" descr="0772in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324225" cy="4667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RULERS, Military, Bureaucracy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en-US" sz="3400" b="1" u="sng"/>
              <a:t>AZTEC &amp; INCA</a:t>
            </a:r>
          </a:p>
          <a:p>
            <a:pPr>
              <a:lnSpc>
                <a:spcPct val="90000"/>
              </a:lnSpc>
            </a:pPr>
            <a:r>
              <a:rPr lang="en-US" sz="3400" b="1"/>
              <a:t>Wars to gain tribute and captives were led by rulers.</a:t>
            </a:r>
          </a:p>
          <a:p>
            <a:pPr>
              <a:lnSpc>
                <a:spcPct val="90000"/>
              </a:lnSpc>
            </a:pPr>
            <a:endParaRPr lang="en-US" sz="3400" b="1"/>
          </a:p>
          <a:p>
            <a:pPr>
              <a:lnSpc>
                <a:spcPct val="90000"/>
              </a:lnSpc>
            </a:pPr>
            <a:endParaRPr lang="en-US" sz="3400" b="1"/>
          </a:p>
          <a:p>
            <a:pPr>
              <a:lnSpc>
                <a:spcPct val="90000"/>
              </a:lnSpc>
            </a:pPr>
            <a:r>
              <a:rPr lang="en-US" sz="3400" b="1"/>
              <a:t>The army (warriors) was the power-base and nobility.  The leading nobles were the bureaucracy.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inca_warri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25" y="609600"/>
            <a:ext cx="4017963" cy="5791200"/>
          </a:xfrm>
          <a:prstGeom prst="rect">
            <a:avLst/>
          </a:prstGeom>
          <a:noFill/>
        </p:spPr>
      </p:pic>
      <p:pic>
        <p:nvPicPr>
          <p:cNvPr id="56329" name="Picture 9" descr="AztecWarrior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533400"/>
            <a:ext cx="4572000" cy="579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504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WARRIORS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71600"/>
            <a:ext cx="4495800" cy="54864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z="3200" b="1" u="sng"/>
              <a:t>AZTEC</a:t>
            </a:r>
          </a:p>
          <a:p>
            <a:r>
              <a:rPr lang="en-US" sz="3200" b="1"/>
              <a:t>Primitive?</a:t>
            </a:r>
          </a:p>
          <a:p>
            <a:r>
              <a:rPr lang="en-US" sz="3200" b="1"/>
              <a:t>Purpose of battle was to obtain captives.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4572000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687" name="Picture 7" descr="AztecWarrior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800"/>
            <a:ext cx="4572000" cy="579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AC835E"/>
      </a:dk1>
      <a:lt1>
        <a:srgbClr val="FFFFFF"/>
      </a:lt1>
      <a:dk2>
        <a:srgbClr val="AE8764"/>
      </a:dk2>
      <a:lt2>
        <a:srgbClr val="FFFFCC"/>
      </a:lt2>
      <a:accent1>
        <a:srgbClr val="7A5C40"/>
      </a:accent1>
      <a:accent2>
        <a:srgbClr val="FFFF99"/>
      </a:accent2>
      <a:accent3>
        <a:srgbClr val="D3C3B8"/>
      </a:accent3>
      <a:accent4>
        <a:srgbClr val="DADADA"/>
      </a:accent4>
      <a:accent5>
        <a:srgbClr val="BEB5AF"/>
      </a:accent5>
      <a:accent6>
        <a:srgbClr val="E7E78A"/>
      </a:accent6>
      <a:hlink>
        <a:srgbClr val="FFCC99"/>
      </a:hlink>
      <a:folHlink>
        <a:srgbClr val="FF9966"/>
      </a:folHlink>
    </a:clrScheme>
    <a:fontScheme name="Comp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ompass 1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C0000"/>
        </a:accent1>
        <a:accent2>
          <a:srgbClr val="FF9900"/>
        </a:accent2>
        <a:accent3>
          <a:srgbClr val="C0AAAA"/>
        </a:accent3>
        <a:accent4>
          <a:srgbClr val="DADADA"/>
        </a:accent4>
        <a:accent5>
          <a:srgbClr val="B2AAAA"/>
        </a:accent5>
        <a:accent6>
          <a:srgbClr val="E78A00"/>
        </a:accent6>
        <a:hlink>
          <a:srgbClr val="FFDF57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7A5C40"/>
        </a:accent1>
        <a:accent2>
          <a:srgbClr val="FFFF99"/>
        </a:accent2>
        <a:accent3>
          <a:srgbClr val="D3C3B8"/>
        </a:accent3>
        <a:accent4>
          <a:srgbClr val="DADADA"/>
        </a:accent4>
        <a:accent5>
          <a:srgbClr val="BEB5AF"/>
        </a:accent5>
        <a:accent6>
          <a:srgbClr val="E7E78A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005452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AB3B3"/>
        </a:accent5>
        <a:accent6>
          <a:srgbClr val="00B95C"/>
        </a:accent6>
        <a:hlink>
          <a:srgbClr val="CC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333333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ADADAD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0048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AAB1AA"/>
        </a:accent5>
        <a:accent6>
          <a:srgbClr val="6E8704"/>
        </a:accent6>
        <a:hlink>
          <a:srgbClr val="99FF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57574D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B4B4B2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8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X:Templates:Presentations:Designs:Compass</Template>
  <TotalTime>1261</TotalTime>
  <Words>363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Compass</vt:lpstr>
      <vt:lpstr>Aztec &amp; Inca Empires: Compared</vt:lpstr>
      <vt:lpstr>Aztec &amp; Inca Empires</vt:lpstr>
      <vt:lpstr>Aztec &amp; Inca Empires</vt:lpstr>
      <vt:lpstr>Politics of the Aztec and Inca</vt:lpstr>
      <vt:lpstr>RULERS</vt:lpstr>
      <vt:lpstr>RULERS</vt:lpstr>
      <vt:lpstr>RULERS, Military, Bureaucracy</vt:lpstr>
      <vt:lpstr>PowerPoint Presentation</vt:lpstr>
      <vt:lpstr>WARRIORS</vt:lpstr>
      <vt:lpstr>WARRIORS</vt:lpstr>
      <vt:lpstr>PowerPoint Presentation</vt:lpstr>
      <vt:lpstr>PowerPoint Presentation</vt:lpstr>
      <vt:lpstr>Running &amp; Controlling the Empire</vt:lpstr>
      <vt:lpstr>Government Control</vt:lpstr>
      <vt:lpstr>Politics and Economics</vt:lpstr>
      <vt:lpstr>Economics of the Aztecs &amp; Inca</vt:lpstr>
      <vt:lpstr>Economics</vt:lpstr>
      <vt:lpstr>PowerPoint Presentation</vt:lpstr>
      <vt:lpstr>PowerPoint Presentation</vt:lpstr>
      <vt:lpstr>PowerPoint Presentation</vt:lpstr>
    </vt:vector>
  </TitlesOfParts>
  <Company>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during the Sui, Tang, and Song Dynasties</dc:title>
  <dc:creator>FHS FHS</dc:creator>
  <cp:lastModifiedBy>Joe Mior</cp:lastModifiedBy>
  <cp:revision>59</cp:revision>
  <dcterms:created xsi:type="dcterms:W3CDTF">2006-10-30T14:14:48Z</dcterms:created>
  <dcterms:modified xsi:type="dcterms:W3CDTF">2014-12-03T20:11:38Z</dcterms:modified>
</cp:coreProperties>
</file>